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80" r:id="rId13"/>
    <p:sldId id="281" r:id="rId14"/>
    <p:sldId id="282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2959" cy="3391951"/>
          </a:xfrm>
          <a:prstGeom prst="rect">
            <a:avLst/>
          </a:prstGeom>
        </p:spPr>
      </p:pic>
      <p:sp>
        <p:nvSpPr>
          <p:cNvPr id="16394" name="AutoShape 10" descr="http://2dtutorials.ru/uploads/posts/2011-02/1297435780_1296059480_coverhv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402" name="Picture 18" descr="http://1001doroga.ru/uploads/posts/2009-02/1234131618_fra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91952"/>
            <a:ext cx="4714878" cy="3466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404" name="Picture 20" descr="http://davr-vt.uz/sites/default/files/france/lazurniy%20bere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0971" y="3391952"/>
            <a:ext cx="4973029" cy="346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68" y="0"/>
            <a:ext cx="5068433" cy="3391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93215"/>
            <a:ext cx="6715172" cy="1071570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Франція</a:t>
            </a:r>
            <a:endParaRPr lang="ru-RU" sz="9600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nd.travelsystem.ru/upload/iblock/39d/Pyramid-at-Louvre-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3134152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Лувр</a:t>
            </a:r>
            <a:endParaRPr lang="ru-RU" sz="28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jeanlouis.pecorini.free.fr/images/marseil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7929618" cy="830997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Марсель –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старовинний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європейський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порт і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одне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найбільших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міст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Франції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5072098" cy="461665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Діснейленд</a:t>
            </a:r>
            <a:endParaRPr lang="ru-RU" sz="24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293435" cy="6858001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4786314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Мулен</a:t>
            </a:r>
            <a:r>
              <a:rPr lang="uk-UA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Руж</a:t>
            </a:r>
            <a:endParaRPr lang="ru-RU" sz="28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281979" cy="6858000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6000760" cy="584775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Аннес</a:t>
            </a:r>
            <a:r>
              <a:rPr lang="uk-UA" sz="28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і</a:t>
            </a:r>
            <a:endParaRPr lang="ru-RU" sz="28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01252" cy="6858001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4786346" cy="523220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Лазурний</a:t>
            </a:r>
            <a:r>
              <a:rPr lang="ru-RU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ru-RU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берег </a:t>
            </a:r>
            <a:r>
              <a:rPr lang="ru-RU" sz="28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Франції</a:t>
            </a:r>
            <a:endParaRPr lang="ru-RU" sz="28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82" y="889843"/>
            <a:ext cx="41434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Франція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–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оф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іційна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назва</a:t>
            </a:r>
            <a:r>
              <a:rPr kumimoji="0" lang="uk-UA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Француз</a:t>
            </a:r>
            <a:r>
              <a:rPr lang="uk-UA" sz="2800" b="1" i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ька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 Республ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і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ка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 —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держава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в Західній Європі.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Дев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і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з Республ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і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ки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 — «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Свобода,</a:t>
            </a:r>
            <a:r>
              <a:rPr lang="uk-UA" sz="28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 </a:t>
            </a:r>
            <a:r>
              <a:rPr lang="uk-UA" sz="28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Рівність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, Брат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ерст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во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»,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її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принцип —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правл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іння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 народ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у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,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народом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і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для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народ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»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Столиц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я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 — </a:t>
            </a:r>
            <a:r>
              <a:rPr lang="uk-UA" sz="2800" dirty="0" smtClean="0">
                <a:latin typeface="Candara" pitchFamily="34" charset="0"/>
                <a:cs typeface="Arial" charset="0"/>
              </a:rPr>
              <a:t>місто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charset="0"/>
              </a:rPr>
              <a:t>Париж. </a:t>
            </a:r>
          </a:p>
        </p:txBody>
      </p:sp>
      <p:pic>
        <p:nvPicPr>
          <p:cNvPr id="5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42910" y="285728"/>
            <a:ext cx="3071834" cy="6176705"/>
            <a:chOff x="285720" y="285728"/>
            <a:chExt cx="3071834" cy="6176705"/>
          </a:xfrm>
        </p:grpSpPr>
        <p:pic>
          <p:nvPicPr>
            <p:cNvPr id="1027" name="Picture 3" descr="&amp;Fcy;&amp;rcy;&amp;acy;&amp;ncy;&amp;tscy;&amp;icy;&amp;ya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3857628"/>
              <a:ext cx="2786082" cy="18573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71472" y="6000768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Прапор Франції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pic>
          <p:nvPicPr>
            <p:cNvPr id="1031" name="Picture 7" descr="File:Armoiries république française.sv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85728"/>
              <a:ext cx="2357454" cy="268076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71810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Герб </a:t>
              </a:r>
              <a:r>
                <a:rPr lang="ru-RU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Франції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Fcy;&amp;acy;&amp;jcy;&amp;lcy;:&amp;Ecy;&amp;kcy;&amp;ocy;&amp;ncy;&amp;ocy;&amp;mcy;&amp;icy;&amp;chcy;&amp;iecy;&amp;scy;&amp;kcy;&amp;icy;&amp;iecy; &amp;rcy;&amp;acy;&amp;jcy;&amp;ocy;&amp;ncy;&amp;ycy; &amp;Fcy;&amp;rcy;&amp;acy;&amp;ncy;&amp;tscy;&amp;icy;&amp;icy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810505" cy="6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214290"/>
            <a:ext cx="3071834" cy="584775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Карта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Франції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35" y="404664"/>
            <a:ext cx="5500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Франція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 є ядерною державою </a:t>
            </a:r>
            <a:r>
              <a:rPr lang="ru-RU" sz="2400" dirty="0">
                <a:latin typeface="Candara" pitchFamily="34" charset="0"/>
              </a:rPr>
              <a:t>і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одним </a:t>
            </a:r>
            <a:r>
              <a:rPr lang="ru-RU" sz="2400" dirty="0" err="1" smtClean="0">
                <a:latin typeface="Candara" pitchFamily="34" charset="0"/>
              </a:rPr>
              <a:t>із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п'яти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постійних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членів</a:t>
            </a:r>
            <a:r>
              <a:rPr lang="ru-RU" sz="2400" dirty="0" smtClean="0">
                <a:latin typeface="Candara" pitchFamily="34" charset="0"/>
              </a:rPr>
              <a:t> Ради </a:t>
            </a:r>
            <a:r>
              <a:rPr lang="ru-RU" sz="2400" dirty="0" err="1" smtClean="0">
                <a:latin typeface="Candara" pitchFamily="34" charset="0"/>
              </a:rPr>
              <a:t>Безпеки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ООН. </a:t>
            </a:r>
            <a:r>
              <a:rPr lang="ru-RU" sz="2400" dirty="0" smtClean="0">
                <a:latin typeface="Candara" pitchFamily="34" charset="0"/>
              </a:rPr>
              <a:t>З </a:t>
            </a:r>
            <a:r>
              <a:rPr lang="ru-RU" sz="2400" dirty="0" smtClean="0">
                <a:latin typeface="Candara" pitchFamily="34" charset="0"/>
              </a:rPr>
              <a:t>1950-х </a:t>
            </a:r>
            <a:r>
              <a:rPr lang="ru-RU" sz="2400" dirty="0" err="1" smtClean="0">
                <a:latin typeface="Candara" pitchFamily="34" charset="0"/>
              </a:rPr>
              <a:t>років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Франція</a:t>
            </a:r>
            <a:r>
              <a:rPr lang="ru-RU" sz="2400" dirty="0" smtClean="0">
                <a:latin typeface="Candara" pitchFamily="34" charset="0"/>
              </a:rPr>
              <a:t> є </a:t>
            </a:r>
            <a:r>
              <a:rPr lang="ru-RU" sz="2400" dirty="0" err="1" smtClean="0">
                <a:latin typeface="Candara" pitchFamily="34" charset="0"/>
              </a:rPr>
              <a:t>одніє</a:t>
            </a:r>
            <a:r>
              <a:rPr lang="ru-RU" sz="2400" dirty="0" err="1">
                <a:latin typeface="Candara" pitchFamily="34" charset="0"/>
              </a:rPr>
              <a:t>ю</a:t>
            </a:r>
            <a:r>
              <a:rPr lang="ru-RU" sz="2400" dirty="0" smtClean="0">
                <a:latin typeface="Candara" pitchFamily="34" charset="0"/>
              </a:rPr>
              <a:t> з держав, </a:t>
            </a:r>
            <a:r>
              <a:rPr lang="ru-RU" sz="2400" dirty="0" err="1" smtClean="0">
                <a:latin typeface="Candara" pitchFamily="34" charset="0"/>
              </a:rPr>
              <a:t>що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беруть</a:t>
            </a:r>
            <a:r>
              <a:rPr lang="ru-RU" sz="2400" dirty="0" smtClean="0">
                <a:latin typeface="Candara" pitchFamily="34" charset="0"/>
              </a:rPr>
              <a:t> участь у </a:t>
            </a:r>
            <a:r>
              <a:rPr lang="ru-RU" sz="2400" dirty="0" err="1" smtClean="0">
                <a:latin typeface="Candara" pitchFamily="34" charset="0"/>
              </a:rPr>
              <a:t>створенні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Є</a:t>
            </a:r>
            <a:r>
              <a:rPr lang="ru-RU" sz="2400" dirty="0" err="1" smtClean="0">
                <a:latin typeface="Candara" pitchFamily="34" charset="0"/>
              </a:rPr>
              <a:t>вропейського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С</a:t>
            </a:r>
            <a:r>
              <a:rPr lang="ru-RU" sz="2400" dirty="0" smtClean="0">
                <a:latin typeface="Candara" pitchFamily="34" charset="0"/>
              </a:rPr>
              <a:t>оюзу.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6413" y="3717032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Candara" pitchFamily="34" charset="0"/>
              </a:rPr>
              <a:t>Країна</a:t>
            </a:r>
            <a:r>
              <a:rPr lang="ru-RU" sz="2400" dirty="0" smtClean="0">
                <a:latin typeface="Candara" pitchFamily="34" charset="0"/>
              </a:rPr>
              <a:t> заснована в </a:t>
            </a:r>
            <a:r>
              <a:rPr lang="ru-RU" sz="2400" dirty="0" smtClean="0">
                <a:latin typeface="Candara" pitchFamily="34" charset="0"/>
              </a:rPr>
              <a:t>843 </a:t>
            </a:r>
            <a:r>
              <a:rPr lang="ru-RU" sz="2400" dirty="0">
                <a:latin typeface="Candara" pitchFamily="34" charset="0"/>
              </a:rPr>
              <a:t>р</a:t>
            </a:r>
            <a:r>
              <a:rPr lang="ru-RU" sz="2400" dirty="0" smtClean="0">
                <a:latin typeface="Candara" pitchFamily="34" charset="0"/>
              </a:rPr>
              <a:t>. </a:t>
            </a:r>
            <a:r>
              <a:rPr lang="ru-RU" sz="2400" dirty="0" smtClean="0">
                <a:latin typeface="Candara" pitchFamily="34" charset="0"/>
              </a:rPr>
              <a:t>(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Верденський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договір</a:t>
            </a:r>
            <a:r>
              <a:rPr lang="ru-RU" sz="2400" dirty="0" smtClean="0">
                <a:latin typeface="Candara" pitchFamily="34" charset="0"/>
              </a:rPr>
              <a:t>), на </a:t>
            </a:r>
            <a:r>
              <a:rPr lang="ru-RU" sz="2400" dirty="0" err="1" smtClean="0">
                <a:latin typeface="Candara" pitchFamily="34" charset="0"/>
              </a:rPr>
              <a:t>даний</a:t>
            </a:r>
            <a:r>
              <a:rPr lang="ru-RU" sz="2400" dirty="0" smtClean="0">
                <a:latin typeface="Candara" pitchFamily="34" charset="0"/>
              </a:rPr>
              <a:t> час - 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</a:t>
            </a:r>
            <a:b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1958 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р. </a:t>
            </a:r>
            <a:r>
              <a:rPr lang="ru-RU" sz="2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і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снує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П'ята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Республіка</a:t>
            </a:r>
            <a:r>
              <a:rPr lang="ru-RU" sz="2400" dirty="0" smtClean="0">
                <a:latin typeface="Candara" pitchFamily="34" charset="0"/>
              </a:rPr>
              <a:t>.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6146" name="Picture 2" descr="http://img1.liveinternet.ru/images/attach/c/3/75/40/75040901_large_pariz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86058"/>
            <a:ext cx="5119724" cy="383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http://doseng.org/uploads/posts/2009-01/1232371914_7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28"/>
            <a:ext cx="2286016" cy="312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Франція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—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найбільш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відвідувана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країна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світу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(за </a:t>
            </a:r>
            <a:r>
              <a:rPr lang="ru-RU" sz="2400" dirty="0" err="1" smtClean="0">
                <a:latin typeface="Candara" pitchFamily="34" charset="0"/>
              </a:rPr>
              <a:t>кількістю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туристів-іноземців</a:t>
            </a:r>
            <a:r>
              <a:rPr lang="ru-RU" sz="2400" dirty="0" smtClean="0">
                <a:latin typeface="Candara" pitchFamily="34" charset="0"/>
              </a:rPr>
              <a:t>); </a:t>
            </a:r>
            <a:r>
              <a:rPr lang="ru-RU" sz="2400" dirty="0" smtClean="0">
                <a:latin typeface="Candara" pitchFamily="34" charset="0"/>
              </a:rPr>
              <a:t>Париж — </a:t>
            </a:r>
            <a:r>
              <a:rPr lang="ru-RU" sz="2400" dirty="0" err="1" smtClean="0">
                <a:latin typeface="Candara" pitchFamily="34" charset="0"/>
              </a:rPr>
              <a:t>найбільш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туристичне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місто</a:t>
            </a:r>
            <a:r>
              <a:rPr lang="ru-RU" sz="2400" dirty="0" smtClean="0">
                <a:latin typeface="Candara" pitchFamily="34" charset="0"/>
              </a:rPr>
              <a:t>; </a:t>
            </a:r>
            <a:r>
              <a:rPr lang="ru-RU" sz="2400" dirty="0" err="1" smtClean="0">
                <a:latin typeface="Candara" pitchFamily="34" charset="0"/>
              </a:rPr>
              <a:t>Е</a:t>
            </a:r>
            <a:r>
              <a:rPr lang="ru-RU" sz="2400" dirty="0" err="1" smtClean="0">
                <a:latin typeface="Candara" pitchFamily="34" charset="0"/>
              </a:rPr>
              <a:t>йфелева</a:t>
            </a:r>
            <a:r>
              <a:rPr lang="ru-RU" sz="2400" dirty="0" smtClean="0">
                <a:latin typeface="Candara" pitchFamily="34" charset="0"/>
              </a:rPr>
              <a:t> вежа</a:t>
            </a:r>
            <a:r>
              <a:rPr lang="ru-RU" sz="2400" dirty="0" smtClean="0">
                <a:latin typeface="Candara" pitchFamily="34" charset="0"/>
              </a:rPr>
              <a:t> </a:t>
            </a:r>
            <a:r>
              <a:rPr lang="ru-RU" sz="2400" dirty="0" smtClean="0">
                <a:latin typeface="Candara" pitchFamily="34" charset="0"/>
              </a:rPr>
              <a:t>— </a:t>
            </a:r>
            <a:r>
              <a:rPr lang="ru-RU" sz="2400" dirty="0" smtClean="0">
                <a:latin typeface="Candara" pitchFamily="34" charset="0"/>
              </a:rPr>
              <a:t>найвідвідуваніша</a:t>
            </a:r>
            <a:r>
              <a:rPr lang="ru-RU" sz="2400" dirty="0" smtClean="0">
                <a:latin typeface="Candara" pitchFamily="34" charset="0"/>
              </a:rPr>
              <a:t> і </a:t>
            </a:r>
            <a:r>
              <a:rPr lang="uk-UA" sz="2400" dirty="0" smtClean="0">
                <a:latin typeface="Candara" pitchFamily="34" charset="0"/>
              </a:rPr>
              <a:t>найпопулярніша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у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світі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атракція</a:t>
            </a:r>
            <a:r>
              <a:rPr lang="ru-RU" sz="2400" dirty="0" smtClean="0">
                <a:latin typeface="Candara" pitchFamily="34" charset="0"/>
              </a:rPr>
              <a:t>, </a:t>
            </a:r>
            <a:r>
              <a:rPr lang="ru-RU" sz="2400" dirty="0" smtClean="0">
                <a:latin typeface="Candara" pitchFamily="34" charset="0"/>
              </a:rPr>
              <a:t>а </a:t>
            </a:r>
            <a:r>
              <a:rPr lang="ru-RU" sz="2400" dirty="0" smtClean="0">
                <a:latin typeface="Candara" pitchFamily="34" charset="0"/>
              </a:rPr>
              <a:t>це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означає</a:t>
            </a:r>
            <a:r>
              <a:rPr lang="ru-RU" sz="2400" dirty="0" smtClean="0">
                <a:latin typeface="Candara" pitchFamily="34" charset="0"/>
              </a:rPr>
              <a:t>, </a:t>
            </a:r>
            <a:r>
              <a:rPr lang="ru-RU" sz="2400" dirty="0" smtClean="0">
                <a:latin typeface="Candara" pitchFamily="34" charset="0"/>
              </a:rPr>
              <a:t>що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Франція</a:t>
            </a:r>
            <a:r>
              <a:rPr lang="ru-RU" sz="2400" dirty="0" smtClean="0">
                <a:latin typeface="Candara" pitchFamily="34" charset="0"/>
              </a:rPr>
              <a:t> </a:t>
            </a:r>
            <a:r>
              <a:rPr lang="ru-RU" sz="2400" dirty="0" smtClean="0">
                <a:latin typeface="Candara" pitchFamily="34" charset="0"/>
              </a:rPr>
              <a:t>— </a:t>
            </a:r>
            <a:r>
              <a:rPr lang="ru-RU" sz="2400" dirty="0" err="1" smtClean="0">
                <a:latin typeface="Candara" pitchFamily="34" charset="0"/>
              </a:rPr>
              <a:t>беззаперечна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чемпіонка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світового</a:t>
            </a:r>
            <a:r>
              <a:rPr lang="ru-RU" sz="2400" dirty="0" smtClean="0">
                <a:latin typeface="Candara" pitchFamily="34" charset="0"/>
              </a:rPr>
              <a:t> туризму.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85184"/>
            <a:ext cx="828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ndara" pitchFamily="34" charset="0"/>
              </a:rPr>
              <a:t>Те, </a:t>
            </a:r>
            <a:r>
              <a:rPr lang="ru-RU" sz="2400" dirty="0" err="1" smtClean="0">
                <a:latin typeface="Candara" pitchFamily="34" charset="0"/>
              </a:rPr>
              <a:t>що</a:t>
            </a:r>
            <a:r>
              <a:rPr lang="ru-RU" sz="2400" dirty="0" smtClean="0">
                <a:latin typeface="Candara" pitchFamily="34" charset="0"/>
              </a:rPr>
              <a:t> без </a:t>
            </a:r>
            <a:r>
              <a:rPr lang="ru-RU" sz="2400" dirty="0" err="1" smtClean="0">
                <a:latin typeface="Candara" pitchFamily="34" charset="0"/>
              </a:rPr>
              <a:t>сумніву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приваблює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туристів</a:t>
            </a:r>
            <a:r>
              <a:rPr lang="ru-RU" sz="2400" dirty="0" smtClean="0">
                <a:latin typeface="Candara" pitchFamily="34" charset="0"/>
              </a:rPr>
              <a:t> — </a:t>
            </a:r>
            <a:r>
              <a:rPr lang="ru-RU" sz="2400" dirty="0" err="1" smtClean="0">
                <a:latin typeface="Candara" pitchFamily="34" charset="0"/>
              </a:rPr>
              <a:t>це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велике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різноманіття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пейзажів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довгі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лінії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океанічного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та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морського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узбереж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помірний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клімат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безліч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різних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пам'ятників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а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також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престиж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французької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культури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кухні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і способу </a:t>
            </a:r>
            <a:r>
              <a:rPr lang="ru-RU" sz="24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життя</a:t>
            </a:r>
            <a:r>
              <a:rPr lang="ru-RU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7650" name="Picture 2" descr="http://www.vertaalbureau-reddo.be/wp-content/uploads/2012/01/Paris_France-Night-980x520-980x4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5992"/>
            <a:ext cx="823435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76" cy="6858000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2857520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Символ </a:t>
            </a:r>
            <a:r>
              <a:rPr lang="ru-RU" sz="2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Франції</a:t>
            </a:r>
            <a:r>
              <a:rPr lang="ru-RU" sz="24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, а особливо Парижа – </a:t>
            </a:r>
            <a:r>
              <a:rPr lang="ru-RU" sz="2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Ейфелева</a:t>
            </a:r>
            <a:r>
              <a:rPr lang="ru-RU" sz="24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Вежа.</a:t>
            </a:r>
            <a:endParaRPr lang="ru-RU" sz="24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02"/>
            <a:ext cx="10295253" cy="6863502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2571768" cy="461665"/>
          </a:xfrm>
          <a:prstGeom prst="rect">
            <a:avLst/>
          </a:prstGeom>
          <a:solidFill>
            <a:srgbClr val="80008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Єлисейські</a:t>
            </a:r>
            <a:r>
              <a:rPr lang="ru-RU" sz="24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поля</a:t>
            </a:r>
            <a:endParaRPr lang="ru-RU" sz="24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612560" cy="6870451"/>
          </a:xfrm>
          <a:prstGeom prst="rect">
            <a:avLst/>
          </a:prstGeom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4176464" cy="5760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Нотр</a:t>
            </a:r>
            <a:r>
              <a:rPr lang="uk-UA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-Дам де Парі</a:t>
            </a:r>
            <a:endParaRPr lang="ru-RU" sz="28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ru.misto-market.com.ua/turizm/images/21/44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6" descr="http://allgrafica.ru/uploads/posts/2011-01/1295805283_ac3tfux6cxeqj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9740" y="285704"/>
            <a:ext cx="284555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8518" y="285703"/>
            <a:ext cx="28167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Тріумфальна</a:t>
            </a:r>
            <a:r>
              <a:rPr lang="ru-RU" sz="24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Арка</a:t>
            </a:r>
            <a:endParaRPr lang="ru-RU" sz="24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Candara</vt:lpstr>
      <vt:lpstr>Тема Office</vt:lpstr>
      <vt:lpstr>Франція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Volchebnik</dc:creator>
  <cp:lastModifiedBy>Ромка Заяць</cp:lastModifiedBy>
  <cp:revision>55</cp:revision>
  <dcterms:created xsi:type="dcterms:W3CDTF">2012-10-06T14:22:54Z</dcterms:created>
  <dcterms:modified xsi:type="dcterms:W3CDTF">2017-01-24T15:54:09Z</dcterms:modified>
</cp:coreProperties>
</file>